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64"/>
    <p:restoredTop sz="50094"/>
  </p:normalViewPr>
  <p:slideViewPr>
    <p:cSldViewPr snapToGrid="0" snapToObjects="1">
      <p:cViewPr>
        <p:scale>
          <a:sx n="87" d="100"/>
          <a:sy n="87" d="100"/>
        </p:scale>
        <p:origin x="-128" y="-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335ED-8EA3-364C-B0BA-B69668CFB06E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28496-BEBE-EF45-90BB-B9F6D0BA4A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67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8496-BEBE-EF45-90BB-B9F6D0BA4A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47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8496-BEBE-EF45-90BB-B9F6D0BA4A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8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8496-BEBE-EF45-90BB-B9F6D0BA4A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88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8496-BEBE-EF45-90BB-B9F6D0BA4A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74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28496-BEBE-EF45-90BB-B9F6D0BA4A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32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50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69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2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31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10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50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8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9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94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9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38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0DE2-56CF-0247-A250-79D15BDCDA30}" type="datetimeFigureOut">
              <a:rPr lang="nl-NL" smtClean="0"/>
              <a:t>10-12-19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5006-C9EE-FC4E-B7BA-8419FF93FB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35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Xqdus2qvmAhXE2KQKHTEICKEQjRx6BAgBEAQ&amp;url=https%3A%2F%2Fwww.daltondepoorter.nl%2Fcontact%2F12-ouders&amp;psig=AOvVaw2lQD4O3-n_iStZ2fSVZRZI&amp;ust=1576088661150670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ved=2ahUKEwiT5oq4sZnmAhUSL1AKHVphDjAQjRx6BAgBEAQ&amp;url=https://www.schoolplaten.com/kleurplaat-slapen-i7319.html&amp;psig=AOvVaw1M9M_0mSPhiAsOSmbqo_om&amp;ust=1575459300673754" TargetMode="External"/><Relationship Id="rId5" Type="http://schemas.openxmlformats.org/officeDocument/2006/relationships/hyperlink" Target="https://www.google.com/url?sa=i&amp;rct=j&amp;q=&amp;esrc=s&amp;source=images&amp;cd=&amp;ved=2ahUKEwi0id_4l5rmAhWCI1AKHXWLCGAQjRx6BAgBEAQ&amp;url=https://www.squla.nl/hoeveel-slaap-kind-op-basisschool-nodig&amp;psig=AOvVaw3p0Uw1RX0tM72Wv9EY4wpw&amp;ust=1575486769676521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" TargetMode="External"/><Relationship Id="rId4" Type="http://schemas.openxmlformats.org/officeDocument/2006/relationships/hyperlink" Target="http://www.taalbegintthuis.nl/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School in Nederland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468593"/>
            <a:ext cx="9144000" cy="1655762"/>
          </a:xfrm>
        </p:spPr>
        <p:txBody>
          <a:bodyPr/>
          <a:lstStyle/>
          <a:p>
            <a:r>
              <a:rPr lang="nl-NL" dirty="0" smtClean="0"/>
              <a:t>Wat verwacht de school van ouder?</a:t>
            </a:r>
          </a:p>
          <a:p>
            <a:r>
              <a:rPr lang="nl-NL" dirty="0" smtClean="0"/>
              <a:t>Wat kunnen ouders van school verwachten?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72" y="514350"/>
            <a:ext cx="473265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94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basisschool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 bwMode="auto">
          <a:xfrm>
            <a:off x="1992642" y="1338929"/>
            <a:ext cx="8206716" cy="3557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38200" y="4896465"/>
            <a:ext cx="11291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Uw </a:t>
            </a:r>
            <a:r>
              <a:rPr lang="nl-NL" dirty="0" smtClean="0"/>
              <a:t>kind kan een leerjaar lager geplaatst </a:t>
            </a:r>
            <a:r>
              <a:rPr lang="nl-NL" dirty="0" smtClean="0"/>
              <a:t>worden </a:t>
            </a:r>
            <a:r>
              <a:rPr lang="nl-NL" dirty="0" smtClean="0"/>
              <a:t>zodat hij of zij meer tijd heeft om Nederlands te leren. </a:t>
            </a:r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r>
              <a:rPr lang="nl-NL" dirty="0" smtClean="0"/>
              <a:t>Als </a:t>
            </a:r>
            <a:r>
              <a:rPr lang="nl-NL" dirty="0"/>
              <a:t>uw kind 4 is en naar school gaat wordt </a:t>
            </a:r>
            <a:r>
              <a:rPr lang="nl-NL" dirty="0" smtClean="0"/>
              <a:t>verwacht dat hij of zij zelfstandig </a:t>
            </a:r>
            <a:r>
              <a:rPr lang="nl-NL" dirty="0"/>
              <a:t>naar het toilet </a:t>
            </a:r>
            <a:r>
              <a:rPr lang="nl-NL" dirty="0" smtClean="0"/>
              <a:t>gaat en zich zelf aan- en uit kan kleden (jas, schoenen, sportkleding).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21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voortgezet onderwijs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3"/>
          <a:srcRect l="21289" t="12987" r="17075"/>
          <a:stretch/>
        </p:blipFill>
        <p:spPr bwMode="auto">
          <a:xfrm>
            <a:off x="2476500" y="1690689"/>
            <a:ext cx="6572250" cy="4100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10640" y="5468035"/>
            <a:ext cx="10152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 groep 8 wordt bij alle kinderen een onderzoek (</a:t>
            </a:r>
            <a:r>
              <a:rPr lang="nl-NL" b="1" dirty="0" smtClean="0"/>
              <a:t>intelligentietest</a:t>
            </a:r>
            <a:r>
              <a:rPr lang="nl-NL" dirty="0" smtClean="0"/>
              <a:t>) afgenomen. </a:t>
            </a:r>
          </a:p>
          <a:p>
            <a:r>
              <a:rPr lang="nl-NL" dirty="0" smtClean="0"/>
              <a:t>De uitslag van dit onderzoek samen met de ontwikkeling van het kind op school bepalen het </a:t>
            </a:r>
            <a:r>
              <a:rPr lang="nl-NL" b="1" dirty="0" smtClean="0"/>
              <a:t>schooladvies</a:t>
            </a:r>
            <a:r>
              <a:rPr lang="nl-NL" dirty="0" smtClean="0"/>
              <a:t>.</a:t>
            </a:r>
          </a:p>
          <a:p>
            <a:r>
              <a:rPr lang="nl-NL" dirty="0" smtClean="0"/>
              <a:t>Met dit schooladvies kan het kind op de juiste niveau op het </a:t>
            </a:r>
            <a:r>
              <a:rPr lang="nl-NL" b="1" dirty="0" smtClean="0"/>
              <a:t>voortgezet onderwijs </a:t>
            </a:r>
            <a:r>
              <a:rPr lang="nl-NL" dirty="0" smtClean="0"/>
              <a:t>geplaatst.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87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met de school</a:t>
            </a:r>
            <a:endParaRPr lang="nl-N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16300" y="2957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Afbeelding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9" y="1406961"/>
            <a:ext cx="304482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657350" y="1636713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samenwerking tussen ouders en school is belangrijk voor de ontwikkeling van het kind. </a:t>
            </a:r>
          </a:p>
          <a:p>
            <a:endParaRPr lang="nl-NL" dirty="0"/>
          </a:p>
          <a:p>
            <a:r>
              <a:rPr lang="nl-NL" dirty="0" smtClean="0"/>
              <a:t>Als uw kind zich veilig voelt kan het beter leren. De leerkracht vind het belangrijk dat het kind zich goed voelt en spreekt daar graag over met u. </a:t>
            </a:r>
          </a:p>
          <a:p>
            <a:endParaRPr lang="nl-NL" dirty="0"/>
          </a:p>
          <a:p>
            <a:r>
              <a:rPr lang="nl-NL" dirty="0" smtClean="0"/>
              <a:t>Zo </a:t>
            </a:r>
            <a:r>
              <a:rPr lang="nl-NL" dirty="0" smtClean="0"/>
              <a:t>kunt u contact </a:t>
            </a:r>
            <a:r>
              <a:rPr lang="nl-NL" dirty="0" smtClean="0"/>
              <a:t>opnemen met de </a:t>
            </a:r>
            <a:r>
              <a:rPr lang="nl-NL" dirty="0" smtClean="0"/>
              <a:t>leerkracht</a:t>
            </a:r>
            <a:r>
              <a:rPr lang="nl-NL" dirty="0"/>
              <a:t>:</a:t>
            </a:r>
            <a:endParaRPr lang="nl-NL" dirty="0" smtClean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Voor- of na schooltijd even de klas inlopen en zo nodig een afspraak maken.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Bellen met de leerkracht na schooltijd.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Een email sturen. 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72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met de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822989" cy="3636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1800" dirty="0" smtClean="0"/>
              <a:t>U ontvangt 2 keer per jaar een </a:t>
            </a:r>
            <a:r>
              <a:rPr lang="nl-NL" sz="1800" b="1" dirty="0" smtClean="0"/>
              <a:t>rapport</a:t>
            </a:r>
            <a:r>
              <a:rPr lang="nl-NL" sz="1800" dirty="0" smtClean="0"/>
              <a:t>. In dit rapport kunt u lezen hoe het in de klas met uw kind gaat en hoe hij of zij zijn toetsen heeft gemaakt.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Ongeveer 3 keer per jaar wordt u uitgenodigd voor een </a:t>
            </a:r>
            <a:r>
              <a:rPr lang="nl-NL" sz="1800" b="1" dirty="0" smtClean="0"/>
              <a:t>oudergesprek</a:t>
            </a:r>
            <a:r>
              <a:rPr lang="nl-NL" sz="1800" dirty="0" smtClean="0"/>
              <a:t>. In dit gesprek vertelt de leerkracht hoe het in de klas met uw kind gaat en kunt u uw vragen stellen.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Als de leerkracht zorgen heeft over uw kind wordt u eerder of vaker uitgenodigd.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Als er veel zorgen zijn wordt een kind met uw toestemming besproken in het </a:t>
            </a:r>
            <a:r>
              <a:rPr lang="nl-NL" sz="1800" b="1" dirty="0" smtClean="0"/>
              <a:t>ondersteuningsteam.</a:t>
            </a:r>
            <a:r>
              <a:rPr lang="nl-NL" sz="1800" dirty="0" smtClean="0"/>
              <a:t> Daar bent u bij aanwezig en worden externe specialisten uitgenodigd om samen te kijken naar wat nodig is om uw kind goed te kunnen ondersteunen. 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 algn="ctr">
              <a:buNone/>
            </a:pPr>
            <a:r>
              <a:rPr lang="nl-NL" sz="1800" dirty="0" smtClean="0"/>
              <a:t>Kunt u niet komen?  Bel of mail de school voor een andere afspraak.!</a:t>
            </a:r>
          </a:p>
        </p:txBody>
      </p:sp>
      <p:pic>
        <p:nvPicPr>
          <p:cNvPr id="4" name="Afbeelding 3" descr="oe bereid je je voor op het tien-minuten gesprek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22" y="2290161"/>
            <a:ext cx="3468078" cy="2924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47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59710" cy="1325563"/>
          </a:xfrm>
        </p:spPr>
        <p:txBody>
          <a:bodyPr/>
          <a:lstStyle/>
          <a:p>
            <a:r>
              <a:rPr lang="nl-NL" dirty="0" smtClean="0"/>
              <a:t>Helpen op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Leerkrachten zullen af en toe om hulp vragen aan ouders. </a:t>
            </a: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600" dirty="0" smtClean="0"/>
              <a:t>- mee </a:t>
            </a:r>
            <a:r>
              <a:rPr lang="nl-NL" sz="2600" dirty="0" smtClean="0"/>
              <a:t>gaan met een </a:t>
            </a:r>
            <a:r>
              <a:rPr lang="nl-NL" sz="2600" dirty="0" smtClean="0"/>
              <a:t>excursie</a:t>
            </a:r>
            <a:endParaRPr lang="nl-NL" sz="2600" dirty="0" smtClean="0"/>
          </a:p>
          <a:p>
            <a:pPr marL="0" indent="0">
              <a:buNone/>
            </a:pPr>
            <a:r>
              <a:rPr lang="nl-NL" sz="2600" dirty="0" smtClean="0"/>
              <a:t>- helpen </a:t>
            </a:r>
            <a:r>
              <a:rPr lang="nl-NL" sz="2600" dirty="0" smtClean="0"/>
              <a:t>op een schoolfeest</a:t>
            </a:r>
          </a:p>
          <a:p>
            <a:pPr marL="0" indent="0">
              <a:buNone/>
            </a:pPr>
            <a:r>
              <a:rPr lang="nl-NL" sz="2600" dirty="0" smtClean="0"/>
              <a:t>- helpen met spellen of knutselen in de klas</a:t>
            </a:r>
          </a:p>
          <a:p>
            <a:pPr marL="0" indent="0">
              <a:buNone/>
            </a:pPr>
            <a:r>
              <a:rPr lang="nl-NL" sz="2600" dirty="0" smtClean="0"/>
              <a:t>- (voor)lezen </a:t>
            </a:r>
            <a:r>
              <a:rPr lang="nl-NL" sz="2600" dirty="0" smtClean="0"/>
              <a:t>met de </a:t>
            </a:r>
            <a:r>
              <a:rPr lang="nl-NL" sz="2600" dirty="0" smtClean="0"/>
              <a:t>kinderen</a:t>
            </a:r>
            <a:endParaRPr lang="nl-NL" sz="2600" dirty="0" smtClean="0"/>
          </a:p>
          <a:p>
            <a:pPr marL="0" indent="0">
              <a:buNone/>
            </a:pPr>
            <a:r>
              <a:rPr lang="nl-NL" sz="2600" dirty="0" smtClean="0"/>
              <a:t>- versieren </a:t>
            </a:r>
            <a:r>
              <a:rPr lang="nl-NL" sz="2600" dirty="0" smtClean="0"/>
              <a:t>bij een feest</a:t>
            </a:r>
          </a:p>
          <a:p>
            <a:pPr marL="0" indent="0">
              <a:buNone/>
            </a:pPr>
            <a:r>
              <a:rPr lang="nl-NL" sz="2600" dirty="0" smtClean="0"/>
              <a:t>- helpen </a:t>
            </a:r>
            <a:r>
              <a:rPr lang="nl-NL" sz="2600" dirty="0" smtClean="0"/>
              <a:t>in de bibliotheek</a:t>
            </a:r>
          </a:p>
          <a:p>
            <a:pPr marL="0" indent="0">
              <a:buNone/>
            </a:pPr>
            <a:r>
              <a:rPr lang="nl-NL" sz="2600" dirty="0" smtClean="0"/>
              <a:t>- lid </a:t>
            </a:r>
            <a:r>
              <a:rPr lang="nl-NL" sz="2600" dirty="0" smtClean="0"/>
              <a:t>worden van de oudervereniging of </a:t>
            </a:r>
            <a:r>
              <a:rPr lang="nl-NL" sz="2600" dirty="0" smtClean="0"/>
              <a:t>medezeggenschapraad</a:t>
            </a:r>
            <a:endParaRPr lang="nl-NL" sz="2600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 algn="ctr">
              <a:buNone/>
            </a:pPr>
            <a:r>
              <a:rPr lang="nl-NL" dirty="0" smtClean="0"/>
              <a:t>Voor </a:t>
            </a:r>
            <a:r>
              <a:rPr lang="nl-NL" dirty="0" smtClean="0"/>
              <a:t>u een manier om te zien hoe het op school werkt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en </a:t>
            </a:r>
            <a:r>
              <a:rPr lang="nl-NL" dirty="0" smtClean="0"/>
              <a:t>om andere ouders te ontmoeten.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71" name="Picture 47" descr="fbeeldingsresultaat voor ouderhulp op scho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43" y="2549258"/>
            <a:ext cx="3839265" cy="20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8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 om goed te kunnen 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7662333" cy="4351338"/>
          </a:xfrm>
        </p:spPr>
        <p:txBody>
          <a:bodyPr>
            <a:normAutofit/>
          </a:bodyPr>
          <a:lstStyle/>
          <a:p>
            <a:r>
              <a:rPr lang="nl-NL" sz="1800" dirty="0" smtClean="0"/>
              <a:t>Voldoende slaap </a:t>
            </a:r>
            <a:r>
              <a:rPr lang="nl-NL" sz="1800" dirty="0" smtClean="0">
                <a:sym typeface="Wingdings"/>
              </a:rPr>
              <a:t>  Hersenen kunnen informatie beter verwerken en opslaan.</a:t>
            </a:r>
          </a:p>
          <a:p>
            <a:pPr marL="0" indent="0">
              <a:buNone/>
            </a:pPr>
            <a:endParaRPr lang="nl-NL" sz="1800" dirty="0" smtClean="0">
              <a:sym typeface="Wingdings"/>
            </a:endParaRPr>
          </a:p>
          <a:p>
            <a:r>
              <a:rPr lang="nl-NL" sz="1800" dirty="0" smtClean="0">
                <a:sym typeface="Wingdings"/>
              </a:rPr>
              <a:t>Gezonde voeding  Belangrijk voor de groei van het kind.</a:t>
            </a:r>
          </a:p>
          <a:p>
            <a:pPr marL="0" indent="0">
              <a:buNone/>
            </a:pPr>
            <a:r>
              <a:rPr lang="nl-NL" sz="1800" dirty="0" smtClean="0">
                <a:sym typeface="Wingdings"/>
              </a:rPr>
              <a:t>	</a:t>
            </a:r>
          </a:p>
          <a:p>
            <a:r>
              <a:rPr lang="nl-NL" sz="1800" dirty="0" smtClean="0">
                <a:sym typeface="Wingdings"/>
              </a:rPr>
              <a:t>Een veilige omgeving  Leerlingen die zich veilig en gesteund voelen door hun omgeving kunnen informatie beter verwerken en opslaan.. </a:t>
            </a:r>
          </a:p>
          <a:p>
            <a:endParaRPr lang="nl-NL" sz="1800" dirty="0" smtClean="0">
              <a:sym typeface="Wingdings"/>
            </a:endParaRPr>
          </a:p>
          <a:p>
            <a:r>
              <a:rPr lang="nl-NL" sz="1800" dirty="0" smtClean="0"/>
              <a:t>Voldoende beweging </a:t>
            </a:r>
            <a:r>
              <a:rPr lang="nl-NL" sz="1800" dirty="0" smtClean="0">
                <a:sym typeface="Wingdings"/>
              </a:rPr>
              <a:t> Gezond voor het lijf, zorgt voor ontspanning en bevordert contact met andere kinderen. 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4" name="Afbeelding 3" descr="edtijd - wat is een goede bedtij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11" y="4102442"/>
            <a:ext cx="2555788" cy="22094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13297504" y="-730540"/>
            <a:ext cx="6102589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  </a:t>
            </a:r>
            <a:r>
              <a:rPr kumimoji="0" lang="nl-NL" altLang="nl-NL" sz="16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0 × 531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flipV="1">
            <a:off x="9662985" y="131254"/>
            <a:ext cx="9356888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  </a:t>
            </a:r>
            <a:r>
              <a:rPr kumimoji="0" lang="nl-NL" altLang="nl-NL" sz="14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00 × 627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fbeeldingsresultaat voor slap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2" y="1690688"/>
            <a:ext cx="2853267" cy="19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5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Uw kind steunen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4540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dirty="0" smtClean="0"/>
              <a:t>Het kennen van veel woorden helpt het kind om de lessen goed te kunnen begrijpen en kennis te vergroten. </a:t>
            </a:r>
          </a:p>
          <a:p>
            <a:pPr marL="0" indent="0">
              <a:buNone/>
            </a:pPr>
            <a:r>
              <a:rPr lang="nl-NL" sz="1800" dirty="0" smtClean="0"/>
              <a:t>Een grote woordenschat is een belangrijke pijler voor het schoolsucces. </a:t>
            </a:r>
          </a:p>
          <a:p>
            <a:pPr marL="0" indent="0">
              <a:buNone/>
            </a:pPr>
            <a:r>
              <a:rPr lang="nl-NL" sz="1800" dirty="0" smtClean="0"/>
              <a:t>Hoe meer woorden het kind in zijn eerste taal kent, hoe makkelijker hij de woorden in zijn tweede taal leert. 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Tip:</a:t>
            </a:r>
          </a:p>
          <a:p>
            <a:r>
              <a:rPr lang="nl-NL" sz="1800" dirty="0" smtClean="0"/>
              <a:t>Blijf veel praten in de eerste taal.</a:t>
            </a:r>
          </a:p>
          <a:p>
            <a:r>
              <a:rPr lang="nl-NL" sz="1800" dirty="0" smtClean="0"/>
              <a:t>Lees boeken voor. </a:t>
            </a:r>
          </a:p>
          <a:p>
            <a:r>
              <a:rPr lang="nl-NL" sz="1800" dirty="0" smtClean="0"/>
              <a:t>Speel spelletjes.</a:t>
            </a:r>
          </a:p>
          <a:p>
            <a:r>
              <a:rPr lang="nl-NL" sz="1800" dirty="0" smtClean="0"/>
              <a:t>Op televisie: </a:t>
            </a:r>
            <a:r>
              <a:rPr lang="nl-NL" sz="1800" dirty="0" smtClean="0">
                <a:hlinkClick r:id="rId3"/>
              </a:rPr>
              <a:t>www.schooltv.nl</a:t>
            </a:r>
            <a:endParaRPr lang="nl-NL" sz="1800" dirty="0" smtClean="0"/>
          </a:p>
          <a:p>
            <a:r>
              <a:rPr lang="nl-NL" sz="1800" dirty="0" smtClean="0"/>
              <a:t>Meer informatie? </a:t>
            </a:r>
            <a:r>
              <a:rPr lang="nl-NL" sz="1800" dirty="0" smtClean="0">
                <a:hlinkClick r:id="rId4"/>
              </a:rPr>
              <a:t>www.taalbegintthuis.nl</a:t>
            </a:r>
            <a:r>
              <a:rPr lang="nl-NL" sz="1800" dirty="0" smtClean="0"/>
              <a:t> </a:t>
            </a:r>
          </a:p>
          <a:p>
            <a:endParaRPr lang="nl-NL" sz="1800" dirty="0" smtClean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U </a:t>
            </a:r>
            <a:r>
              <a:rPr lang="nl-NL" sz="1800" dirty="0" smtClean="0"/>
              <a:t>kunt uw kind ook steunen door het te begeleiden bij het </a:t>
            </a:r>
            <a:r>
              <a:rPr lang="nl-NL" sz="1800" dirty="0" smtClean="0"/>
              <a:t>huiswerk: </a:t>
            </a:r>
            <a:endParaRPr lang="nl-NL" sz="1800" dirty="0" smtClean="0"/>
          </a:p>
          <a:p>
            <a:r>
              <a:rPr lang="nl-NL" sz="1800" dirty="0" smtClean="0"/>
              <a:t>zorg </a:t>
            </a:r>
            <a:r>
              <a:rPr lang="nl-NL" sz="1800" dirty="0" smtClean="0"/>
              <a:t>voor een rustige werkplek </a:t>
            </a:r>
            <a:endParaRPr lang="nl-NL" sz="1800" dirty="0"/>
          </a:p>
          <a:p>
            <a:r>
              <a:rPr lang="nl-NL" sz="1800" dirty="0" smtClean="0"/>
              <a:t>Geef complimenten over </a:t>
            </a:r>
            <a:r>
              <a:rPr lang="nl-NL" sz="1800" dirty="0" smtClean="0"/>
              <a:t>de </a:t>
            </a:r>
            <a:r>
              <a:rPr lang="nl-NL" sz="1800" dirty="0" smtClean="0"/>
              <a:t>inzet van het kind</a:t>
            </a:r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</p:txBody>
      </p:sp>
      <p:pic>
        <p:nvPicPr>
          <p:cNvPr id="3074" name="Picture 2" descr="n gesprek, eindbod beveiligingsbran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43" y="3018575"/>
            <a:ext cx="3237469" cy="31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4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560</Words>
  <Application>Microsoft Macintosh PowerPoint</Application>
  <PresentationFormat>Breedbeeld</PresentationFormat>
  <Paragraphs>76</Paragraphs>
  <Slides>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Wingdings</vt:lpstr>
      <vt:lpstr>Arial</vt:lpstr>
      <vt:lpstr>Office-thema</vt:lpstr>
      <vt:lpstr>School in Nederland</vt:lpstr>
      <vt:lpstr>De basisschool</vt:lpstr>
      <vt:lpstr>Het voortgezet onderwijs</vt:lpstr>
      <vt:lpstr>Contact met de school</vt:lpstr>
      <vt:lpstr>Contact met de school</vt:lpstr>
      <vt:lpstr>Helpen op school</vt:lpstr>
      <vt:lpstr>Voorwaarden om goed te kunnen leren</vt:lpstr>
      <vt:lpstr>Uw kind steunen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in Nederland</dc:title>
  <dc:creator>Microsoft Office-gebruiker</dc:creator>
  <cp:lastModifiedBy>Microsoft Office-gebruiker</cp:lastModifiedBy>
  <cp:revision>16</cp:revision>
  <dcterms:created xsi:type="dcterms:W3CDTF">2019-12-03T10:25:58Z</dcterms:created>
  <dcterms:modified xsi:type="dcterms:W3CDTF">2019-12-10T18:36:40Z</dcterms:modified>
</cp:coreProperties>
</file>